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5" r:id="rId1"/>
  </p:sldMasterIdLst>
  <p:notesMasterIdLst>
    <p:notesMasterId r:id="rId26"/>
  </p:notesMasterIdLst>
  <p:sldIdLst>
    <p:sldId id="256" r:id="rId2"/>
    <p:sldId id="326" r:id="rId3"/>
    <p:sldId id="327" r:id="rId4"/>
    <p:sldId id="374" r:id="rId5"/>
    <p:sldId id="375" r:id="rId6"/>
    <p:sldId id="376" r:id="rId7"/>
    <p:sldId id="377" r:id="rId8"/>
    <p:sldId id="378" r:id="rId9"/>
    <p:sldId id="379" r:id="rId10"/>
    <p:sldId id="380" r:id="rId11"/>
    <p:sldId id="381" r:id="rId12"/>
    <p:sldId id="373" r:id="rId13"/>
    <p:sldId id="382" r:id="rId14"/>
    <p:sldId id="361" r:id="rId15"/>
    <p:sldId id="363" r:id="rId16"/>
    <p:sldId id="366" r:id="rId17"/>
    <p:sldId id="365" r:id="rId18"/>
    <p:sldId id="368" r:id="rId19"/>
    <p:sldId id="367" r:id="rId20"/>
    <p:sldId id="370" r:id="rId21"/>
    <p:sldId id="369" r:id="rId22"/>
    <p:sldId id="371" r:id="rId23"/>
    <p:sldId id="383" r:id="rId24"/>
    <p:sldId id="384" r:id="rId25"/>
  </p:sldIdLst>
  <p:sldSz cx="9144000" cy="6858000" type="screen4x3"/>
  <p:notesSz cx="6858000" cy="994727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46F890A9-2807-4EBB-B81D-B2AA78EC7F39}" styleName="Темный стиль 2 —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00" autoAdjust="0"/>
    <p:restoredTop sz="94660"/>
  </p:normalViewPr>
  <p:slideViewPr>
    <p:cSldViewPr>
      <p:cViewPr>
        <p:scale>
          <a:sx n="118" d="100"/>
          <a:sy n="118" d="100"/>
        </p:scale>
        <p:origin x="-156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78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847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4" y="1"/>
            <a:ext cx="2971800" cy="49847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FE70630-94FA-4702-B1DE-EE311DC29C97}" type="datetimeFigureOut">
              <a:rPr lang="ru-RU"/>
              <a:pPr>
                <a:defRPr/>
              </a:pPr>
              <a:t>30.01.2018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43013"/>
            <a:ext cx="447675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4" rIns="91427" bIns="45714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87901"/>
            <a:ext cx="5486400" cy="3916363"/>
          </a:xfrm>
          <a:prstGeom prst="rect">
            <a:avLst/>
          </a:prstGeom>
        </p:spPr>
        <p:txBody>
          <a:bodyPr vert="horz" lIns="91427" tIns="45714" rIns="91427" bIns="45714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1"/>
            <a:ext cx="2971800" cy="49847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4" y="9448801"/>
            <a:ext cx="2971800" cy="49847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30F7FE1-BFCB-4B45-9236-E611FEB00F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13933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5731F-3298-41FB-988B-F7511F8E972B}" type="datetime1">
              <a:rPr lang="ru-RU" smtClean="0"/>
              <a:t>30.01.2018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2F5C8-982B-45E7-AA83-4A6F348E91D2}" type="slidenum">
              <a:rPr lang="ru-RU"/>
              <a:pPr>
                <a:defRPr/>
              </a:pPr>
              <a:t>‹#›</a:t>
            </a:fld>
            <a:r>
              <a:rPr lang="ru-RU"/>
              <a:t> из 17</a:t>
            </a:r>
          </a:p>
        </p:txBody>
      </p:sp>
    </p:spTree>
    <p:extLst>
      <p:ext uri="{BB962C8B-B14F-4D97-AF65-F5344CB8AC3E}">
        <p14:creationId xmlns:p14="http://schemas.microsoft.com/office/powerpoint/2010/main" val="1838099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43951-7873-4042-892B-5805E07DD52D}" type="datetime1">
              <a:rPr lang="ru-RU" smtClean="0"/>
              <a:t>30.01.2018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3F8CA-BCEC-447C-B3E1-9E38102EA9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486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41FA0-E13E-4ECD-96B6-96F06C8EDEC1}" type="datetime1">
              <a:rPr lang="ru-RU" smtClean="0"/>
              <a:t>30.01.2018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50126-5771-4E97-9686-03C3A1D5E1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7313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C18BB-FDCA-49F3-AEBC-4B8A5A9E7251}" type="datetime1">
              <a:rPr lang="ru-RU" smtClean="0"/>
              <a:t>30.01.2018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42E42-FB8A-4B16-B3ED-95DDAED33B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5779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51C54-750C-4EBE-BF93-2AE20471CE10}" type="datetime1">
              <a:rPr lang="ru-RU" smtClean="0"/>
              <a:t>30.01.2018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E41A0-50AE-4FD4-81BF-6689B87E45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05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3B6C1-B775-45E2-8C77-41825964AEBD}" type="datetime1">
              <a:rPr lang="ru-RU" smtClean="0"/>
              <a:t>30.01.2018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29774-A9C6-4E8E-B61D-B2997AC39C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2490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3C997-627A-4434-A28D-BC6B177B7DF5}" type="datetime1">
              <a:rPr lang="ru-RU" smtClean="0"/>
              <a:t>30.01.2018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DE1A3-8FD3-45C7-89D2-430E467C91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661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7BDF8-80AF-4BA8-86D9-01E6C71D774C}" type="datetime1">
              <a:rPr lang="ru-RU" smtClean="0"/>
              <a:t>30.01.2018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85D5E-D92F-42C4-BF27-3F2EA6B7CD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5510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5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EE8C3-430D-410D-BF77-916B5CFD1EFF}" type="datetime1">
              <a:rPr lang="ru-RU" smtClean="0"/>
              <a:t>30.01.2018</a:t>
            </a:fld>
            <a:endParaRPr lang="ru-RU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84D9F-7969-40DB-8841-0D0CBE9AA7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240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3038475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3030538" y="0"/>
            <a:ext cx="4762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349250" y="6459538"/>
            <a:ext cx="1963738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08B6AACE-BC7D-4669-A33B-30D308E5F399}" type="datetime1">
              <a:rPr lang="ru-RU" smtClean="0"/>
              <a:t>30.01.2018</a:t>
            </a:fld>
            <a:endParaRPr lang="ru-R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538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2EF6231-1D2A-4541-81BE-2E26DB3BA1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0471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4953000"/>
            <a:ext cx="9142413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0" y="4914900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65B09-1035-4D3F-8AE1-D12EC5980ED5}" type="datetime1">
              <a:rPr lang="ru-RU" smtClean="0"/>
              <a:t>30.01.2018</a:t>
            </a:fld>
            <a:endParaRPr lang="ru-R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8EF3E-6354-452E-8691-079D65156E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041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5"/>
            <a:ext cx="9144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325" y="287338"/>
            <a:ext cx="75438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325" y="6459538"/>
            <a:ext cx="185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EBFD0678-95CB-4BA4-AC86-05FCCDF53553}" type="datetime1">
              <a:rPr lang="ru-RU" smtClean="0"/>
              <a:t>30.01.2018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5425" y="6459538"/>
            <a:ext cx="361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 cap="all" baseline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4738" y="6459538"/>
            <a:ext cx="984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5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350" y="1738313"/>
            <a:ext cx="747553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27584" y="4365104"/>
            <a:ext cx="7772400" cy="1038225"/>
          </a:xfrm>
        </p:spPr>
        <p:txBody>
          <a:bodyPr>
            <a:noAutofit/>
          </a:bodyPr>
          <a:lstStyle/>
          <a:p>
            <a:pPr algn="ctr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положения в основе разработки Федеральных 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 и правил в области промышленной безопасности «Инструкция по обеспечению устойчивости откосов бортов и уступов карьеров, разрезов и отвалов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b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(далее – ФНП)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3656757" y="515719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784D9F-7969-40DB-8841-0D0CBE9AA731}" type="slidenum">
              <a:rPr lang="ru-RU" sz="1200" smtClean="0"/>
              <a:pPr>
                <a:defRPr/>
              </a:pPr>
              <a:t>1</a:t>
            </a:fld>
            <a:endParaRPr lang="ru-RU" sz="1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784D9F-7969-40DB-8841-0D0CBE9AA731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95536" y="260648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Предлагаемая структура ФНП: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194" y="1052736"/>
            <a:ext cx="9001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Приложение №23. Методы мониторинга состояния устойчивости бортов карьеров, разрезов и отвалов </a:t>
            </a:r>
            <a:r>
              <a:rPr lang="ru-RU" sz="2400" dirty="0" smtClean="0">
                <a:solidFill>
                  <a:srgbClr val="FF0000"/>
                </a:solidFill>
              </a:rPr>
              <a:t>имеются грубые ошибки, появились новые методы</a:t>
            </a:r>
            <a:endParaRPr lang="ru-RU" sz="2400" dirty="0">
              <a:solidFill>
                <a:srgbClr val="FF0000"/>
              </a:solidFill>
            </a:endParaRPr>
          </a:p>
          <a:p>
            <a:r>
              <a:rPr lang="ru-RU" sz="2400" dirty="0"/>
              <a:t>Приложение №24. Оценка риска развития деформаций и нарушения устойчивости бортов карьеров, разрезов и отвалов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 smtClean="0">
                <a:solidFill>
                  <a:srgbClr val="FF0000"/>
                </a:solidFill>
              </a:rPr>
              <a:t>– отсутствует в нормативной литературе</a:t>
            </a:r>
            <a:endParaRPr lang="ru-RU" sz="2400" dirty="0">
              <a:solidFill>
                <a:srgbClr val="FF0000"/>
              </a:solidFill>
            </a:endParaRPr>
          </a:p>
          <a:p>
            <a:r>
              <a:rPr lang="ru-RU" sz="2400" dirty="0"/>
              <a:t>Приложение №25. Мероприятия по обеспечению безопасности при обнаружении критических деформаций</a:t>
            </a:r>
            <a:r>
              <a:rPr lang="ru-RU" sz="2400" i="1" dirty="0"/>
              <a:t> </a:t>
            </a:r>
            <a:r>
              <a:rPr lang="ru-RU" sz="2400" dirty="0">
                <a:solidFill>
                  <a:srgbClr val="FF0000"/>
                </a:solidFill>
              </a:rPr>
              <a:t> – отсутствует в нормативной литературе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6097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784D9F-7969-40DB-8841-0D0CBE9AA731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978163" y="70388"/>
            <a:ext cx="67411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Исполнители проекта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818189"/>
              </p:ext>
            </p:extLst>
          </p:nvPr>
        </p:nvGraphicFramePr>
        <p:xfrm>
          <a:off x="1475656" y="470498"/>
          <a:ext cx="6408712" cy="49685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8111"/>
                <a:gridCol w="2820601"/>
              </a:tblGrid>
              <a:tr h="33123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Гальперин </a:t>
                      </a:r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А.М.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9" marR="8939" marT="89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Будков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В.П.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9" marR="8939" marT="89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123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Дунаев  В.А.        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9" marR="8939" marT="89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Никифорова И.Л.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9" marR="8939" marT="89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123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Есина Е.Н.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9" marR="8939" marT="89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Павлович А.А.    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9" marR="8939" marT="89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123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Жариков С.Н.      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9" marR="8939" marT="89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Перепелицын А.И.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9" marR="8939" marT="89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123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Захаров В.Н.       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9" marR="8939" marT="89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Подображин</a:t>
                      </a:r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С.Н.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9" marR="8939" marT="89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123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Зотеев О.В.         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9" marR="8939" marT="89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Пыталев И.А.       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9" marR="8939" marT="89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123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Иофис</a:t>
                      </a:r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М.А.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9" marR="8939" marT="89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Рыбин В.В.            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9" marR="8939" marT="89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123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Киянец А.В.         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9" marR="8939" marT="89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Рыльникова М.В. 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9" marR="8939" marT="89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123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Клебанов Д.А.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9" marR="8939" marT="89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Семенова И.Э.       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9" marR="8939" marT="89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123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Кравчук Т.С.        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9" marR="8939" marT="89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Тресцов Н.Н.        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9" marR="8939" marT="89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123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Кутепов Ю.И.      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9" marR="8939" marT="89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Трубецкой К.Н.    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9" marR="8939" marT="89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123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Ливинский</a:t>
                      </a:r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И.С.   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9" marR="8939" marT="89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Цирель С.В.         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9" marR="8939" marT="89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123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Лушников В.Н.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9" marR="8939" marT="89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Шеменев В.Г.       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9" marR="8939" marT="89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123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Макаров А.Б.        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9" marR="8939" marT="89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Шляпин</a:t>
                      </a:r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А.В.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9" marR="8939" marT="89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3123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Милетенко</a:t>
                      </a:r>
                      <a:r>
                        <a:rPr lang="ru-RU" sz="2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Н.А.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9" marR="8939" marT="89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Яницкий</a:t>
                      </a:r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Е.Б.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39" marR="8939" marT="893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15616" y="5445224"/>
            <a:ext cx="72728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ИТОГО 30 человек непосредственных исполнителей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35441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784D9F-7969-40DB-8841-0D0CBE9AA731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195736" y="44624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Смета годового бюджета проекта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5608662"/>
              </p:ext>
            </p:extLst>
          </p:nvPr>
        </p:nvGraphicFramePr>
        <p:xfrm>
          <a:off x="395536" y="440695"/>
          <a:ext cx="8136904" cy="5177886"/>
        </p:xfrm>
        <a:graphic>
          <a:graphicData uri="http://schemas.openxmlformats.org/drawingml/2006/table">
            <a:tbl>
              <a:tblPr firstRow="1" firstCol="1" bandRow="1">
                <a:tableStyleId>{46F890A9-2807-4EBB-B81D-B2AA78EC7F39}</a:tableStyleId>
              </a:tblPr>
              <a:tblGrid>
                <a:gridCol w="4635275"/>
                <a:gridCol w="1189027"/>
                <a:gridCol w="805551"/>
                <a:gridCol w="1507051"/>
              </a:tblGrid>
              <a:tr h="6873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затрат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Сумма, тыс. руб.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Обоснование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09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Заработная плата основных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исполнителей (30 чел.) 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25000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69,4*12*30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555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Заработная плата управленческо-вспомогательного персонала и содействующих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лиц (10 чел.)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5000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10,4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41,66*12*10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58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заработная плата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30000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62,5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58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Страховые взносы, 30,2%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9060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18,9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30000*0,302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58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ФОТ со страховыми взносами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39060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58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Расходные материалы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58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Командировочные расходы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860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58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расходы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3084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6,4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58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прямых затрат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43200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58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Накладные расходы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4800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58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затрат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48000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3528" y="5661248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Времени осталось 20 – 21 месяц !!!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8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784D9F-7969-40DB-8841-0D0CBE9AA731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723782" y="183194"/>
            <a:ext cx="5805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Организационная структура проекта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3334617" y="3470389"/>
            <a:ext cx="2232248" cy="864096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Инициатор </a:t>
            </a: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ИПКОН РАН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110226" y="3578401"/>
            <a:ext cx="2448272" cy="648072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Информационный блок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6272610" y="3470389"/>
            <a:ext cx="2448272" cy="864096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</a:t>
            </a:r>
          </a:p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ООО «НИИОГР»</a:t>
            </a: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3334072" y="2261562"/>
            <a:ext cx="2232248" cy="576064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Ростехнадзор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3088940" y="944724"/>
            <a:ext cx="2722513" cy="684076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</a:t>
            </a: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ведомства РФ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931422" y="5200972"/>
            <a:ext cx="3254151" cy="648072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Юридические лица - заказчики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203163" y="5200972"/>
            <a:ext cx="3254151" cy="648072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Физические лица - исполнители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Прямая со стрелкой 11"/>
          <p:cNvCxnSpPr>
            <a:stCxn id="7" idx="0"/>
            <a:endCxn id="8" idx="2"/>
          </p:cNvCxnSpPr>
          <p:nvPr/>
        </p:nvCxnSpPr>
        <p:spPr>
          <a:xfrm flipV="1">
            <a:off x="4450196" y="1628800"/>
            <a:ext cx="1" cy="6327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4" idx="0"/>
            <a:endCxn id="7" idx="2"/>
          </p:cNvCxnSpPr>
          <p:nvPr/>
        </p:nvCxnSpPr>
        <p:spPr>
          <a:xfrm flipH="1" flipV="1">
            <a:off x="4450196" y="2837626"/>
            <a:ext cx="545" cy="63276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4" idx="1"/>
            <a:endCxn id="5" idx="3"/>
          </p:cNvCxnSpPr>
          <p:nvPr/>
        </p:nvCxnSpPr>
        <p:spPr>
          <a:xfrm flipH="1">
            <a:off x="2558498" y="3902437"/>
            <a:ext cx="776119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4" idx="3"/>
            <a:endCxn id="6" idx="1"/>
          </p:cNvCxnSpPr>
          <p:nvPr/>
        </p:nvCxnSpPr>
        <p:spPr>
          <a:xfrm>
            <a:off x="5566865" y="3902437"/>
            <a:ext cx="705745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918501" y="4841641"/>
            <a:ext cx="557824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4" idx="2"/>
          </p:cNvCxnSpPr>
          <p:nvPr/>
        </p:nvCxnSpPr>
        <p:spPr>
          <a:xfrm flipH="1">
            <a:off x="4450196" y="4334485"/>
            <a:ext cx="545" cy="50715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1918501" y="4841641"/>
            <a:ext cx="0" cy="3593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7496746" y="4841641"/>
            <a:ext cx="0" cy="3593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6" idx="2"/>
          </p:cNvCxnSpPr>
          <p:nvPr/>
        </p:nvCxnSpPr>
        <p:spPr>
          <a:xfrm>
            <a:off x="7496746" y="4334485"/>
            <a:ext cx="0" cy="5071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120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784D9F-7969-40DB-8841-0D0CBE9AA731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403648" y="65334"/>
            <a:ext cx="5805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управления проектом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72497" y="792445"/>
            <a:ext cx="2030015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95075" y="1749685"/>
            <a:ext cx="3818046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проекта </a:t>
            </a:r>
          </a:p>
          <a:p>
            <a:pPr algn="ctr">
              <a:lnSpc>
                <a:spcPct val="90000"/>
              </a:lnSpc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Рыльникова М.В.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99877" y="1757193"/>
            <a:ext cx="2033972" cy="6186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Исполнительный </a:t>
            </a:r>
          </a:p>
          <a:p>
            <a:pPr algn="ctr">
              <a:lnSpc>
                <a:spcPct val="90000"/>
              </a:lnSpc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3140968"/>
            <a:ext cx="2664296" cy="7017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Организационный комитет</a:t>
            </a: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54505" y="3140360"/>
            <a:ext cx="2179006" cy="7017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Редакционный совет</a:t>
            </a: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28184" y="3140360"/>
            <a:ext cx="2657401" cy="7017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Наблюдательный совет</a:t>
            </a: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7564" y="4209083"/>
            <a:ext cx="216024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Председатель</a:t>
            </a:r>
          </a:p>
          <a:p>
            <a:pPr algn="ctr">
              <a:lnSpc>
                <a:spcPct val="90000"/>
              </a:lnSpc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Трубецкой К.Н.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20986" y="4207867"/>
            <a:ext cx="187220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Председатель</a:t>
            </a:r>
          </a:p>
          <a:p>
            <a:pPr algn="ctr">
              <a:lnSpc>
                <a:spcPct val="90000"/>
              </a:lnSpc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Зотеев О.В.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52474" y="4207867"/>
            <a:ext cx="240882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Председатель</a:t>
            </a:r>
          </a:p>
          <a:p>
            <a:pPr algn="ctr">
              <a:lnSpc>
                <a:spcPct val="90000"/>
              </a:lnSpc>
            </a:pP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Перепелицын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А.И.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827584" y="5246139"/>
            <a:ext cx="1800200" cy="64807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Члены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3720986" y="5263273"/>
            <a:ext cx="1800200" cy="64807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Члены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6833093" y="5243182"/>
            <a:ext cx="1800200" cy="64807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Члены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Прямая соединительная линия 16"/>
          <p:cNvCxnSpPr>
            <a:stCxn id="4" idx="2"/>
          </p:cNvCxnSpPr>
          <p:nvPr/>
        </p:nvCxnSpPr>
        <p:spPr>
          <a:xfrm flipH="1">
            <a:off x="4687504" y="1254110"/>
            <a:ext cx="1" cy="4760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5" idx="3"/>
            <a:endCxn id="6" idx="1"/>
          </p:cNvCxnSpPr>
          <p:nvPr/>
        </p:nvCxnSpPr>
        <p:spPr>
          <a:xfrm flipV="1">
            <a:off x="6413121" y="2066509"/>
            <a:ext cx="486756" cy="63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1691680" y="2924944"/>
            <a:ext cx="60486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1691680" y="2924944"/>
            <a:ext cx="0" cy="2154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4644008" y="2924944"/>
            <a:ext cx="0" cy="2154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7733193" y="2924944"/>
            <a:ext cx="0" cy="2154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4644008" y="2445334"/>
            <a:ext cx="0" cy="4796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stCxn id="7" idx="2"/>
            <a:endCxn id="10" idx="0"/>
          </p:cNvCxnSpPr>
          <p:nvPr/>
        </p:nvCxnSpPr>
        <p:spPr>
          <a:xfrm>
            <a:off x="1727684" y="3842699"/>
            <a:ext cx="0" cy="3663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>
            <a:stCxn id="10" idx="2"/>
            <a:endCxn id="13" idx="0"/>
          </p:cNvCxnSpPr>
          <p:nvPr/>
        </p:nvCxnSpPr>
        <p:spPr>
          <a:xfrm>
            <a:off x="1727684" y="4855414"/>
            <a:ext cx="0" cy="3907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4636185" y="3842699"/>
            <a:ext cx="0" cy="3663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4636185" y="4855414"/>
            <a:ext cx="0" cy="3907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7733193" y="3841483"/>
            <a:ext cx="0" cy="3663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7733193" y="4854198"/>
            <a:ext cx="0" cy="3907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765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784D9F-7969-40DB-8841-0D0CBE9AA731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611560" y="260648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КЛЮЧЕВЫЕ ЗАКАЗЧИКИ ПРОЕКТА</a:t>
            </a:r>
          </a:p>
          <a:p>
            <a:pPr algn="ctr"/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 в стадии заключения:  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1786" y="1196752"/>
            <a:ext cx="6264696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АО «МХК «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ЕвроХим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1200"/>
              </a:spcAft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ПАО «ФосАгро»</a:t>
            </a:r>
            <a:endParaRPr lang="ru-RU" sz="1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1200"/>
              </a:spcAft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АО «СУЭК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1200"/>
              </a:spcAft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ООО УК «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Металлоинвест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>
              <a:spcAft>
                <a:spcPts val="1200"/>
              </a:spcAft>
            </a:pP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подтвердившие </a:t>
            </a:r>
            <a:r>
              <a:rPr lang="ru-RU" sz="24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>
              <a:spcAft>
                <a:spcPts val="1200"/>
              </a:spcAf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ПАО «ГМК «Норильский никель»</a:t>
            </a:r>
            <a:endParaRPr lang="ru-RU" sz="1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1200"/>
              </a:spcAft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ПАО «Полюс»</a:t>
            </a:r>
            <a:endParaRPr lang="ru-RU" sz="1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1200"/>
              </a:spcAft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АО «Полиметалл Инжиниринг»</a:t>
            </a:r>
            <a:endParaRPr lang="ru-RU" sz="1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1200"/>
              </a:spcAft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 «АЛРОСА» (ПАО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18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784D9F-7969-40DB-8841-0D0CBE9AA731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971600" y="260648"/>
            <a:ext cx="67411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Организационного комитета проекта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07644" y="1052736"/>
            <a:ext cx="7416824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73263" indent="-1973263">
              <a:spcAft>
                <a:spcPts val="60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Трубецкой К.Н.    – 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председатель оргкомитета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, академик РАН</a:t>
            </a:r>
            <a:endParaRPr lang="ru-RU" dirty="0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</a:endParaRPr>
          </a:p>
          <a:p>
            <a:pPr marL="1973263" indent="-1973263">
              <a:spcAft>
                <a:spcPts val="60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Рыльникова М.В. – 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руководитель проекта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зав.отделом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 теории проектирования освоения недр ИПКОН РАН</a:t>
            </a:r>
            <a:endParaRPr lang="ru-RU" dirty="0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</a:endParaRPr>
          </a:p>
          <a:p>
            <a:pPr marL="1973263" indent="-1973263">
              <a:spcAft>
                <a:spcPts val="60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Есина Е.Н.             – 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ученый секретарь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, старший научный сотрудник ИПКОН РАН</a:t>
            </a:r>
            <a:endParaRPr lang="ru-RU" dirty="0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</a:endParaRPr>
          </a:p>
          <a:p>
            <a:pPr marL="1973263" indent="-1973263">
              <a:spcAft>
                <a:spcPts val="600"/>
              </a:spcAft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Айнбиндер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 И.И.   – генеральный директор ООО «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Геоэксперт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»</a:t>
            </a:r>
            <a:endParaRPr lang="ru-RU" dirty="0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</a:endParaRPr>
          </a:p>
          <a:p>
            <a:pPr marL="1973263" indent="-1973263">
              <a:spcAft>
                <a:spcPts val="60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Галкин В.А.          – председатель правления ООО «НИИОГР»</a:t>
            </a:r>
            <a:endParaRPr lang="ru-RU" dirty="0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</a:endParaRPr>
          </a:p>
          <a:p>
            <a:pPr marL="1973263" indent="-1973263">
              <a:spcAft>
                <a:spcPts val="60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Захаров В.Н.         – директор ИПКОН РАН</a:t>
            </a:r>
            <a:endParaRPr lang="ru-RU" dirty="0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</a:endParaRPr>
          </a:p>
          <a:p>
            <a:pPr marL="1973263" indent="-1973263">
              <a:spcAft>
                <a:spcPts val="60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Зотеев О.В.        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 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– главный научный сотрудник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ЯкутНИПРОалмаз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 ПАО «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Алроса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»</a:t>
            </a:r>
            <a:endParaRPr lang="ru-RU" dirty="0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</a:endParaRPr>
          </a:p>
          <a:p>
            <a:pPr marL="1973263" indent="-1973263">
              <a:spcAft>
                <a:spcPts val="60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Макаров А.Б.        – эксперт по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геомеханике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 ТОО «Корпорация Казахмыс»</a:t>
            </a:r>
            <a:endParaRPr lang="ru-RU" dirty="0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</a:endParaRPr>
          </a:p>
          <a:p>
            <a:pPr marL="1973263" indent="-1973263">
              <a:spcAft>
                <a:spcPts val="60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Макаров А.М.  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   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– исполнительный директор ООО «НИИОГР»</a:t>
            </a:r>
            <a:endParaRPr lang="ru-RU" dirty="0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</a:endParaRPr>
          </a:p>
          <a:p>
            <a:pPr marL="1973263" indent="-1973263">
              <a:spcAft>
                <a:spcPts val="600"/>
              </a:spcAft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Цирель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 С.В.        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– профессор СПбГУ</a:t>
            </a:r>
            <a:endParaRPr lang="ru-RU" dirty="0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405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784D9F-7969-40DB-8841-0D0CBE9AA731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971600" y="260648"/>
            <a:ext cx="67411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Организационного комитета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07644" y="1052736"/>
            <a:ext cx="7416824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проектом;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и распределение бюджета;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информационное обеспечение проекта и сопровождение веб-сайта;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подотчетность перед участниками проекта;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соответствующими органами по согласованию нормативного документа (далее – ФНП);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выполнения работ и расходования бюджета;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проведения совещаний с участием ключевых исполнителей, заказчиков, представителей министерств и ведомств;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редакционным и наблюдательным советами, координация их действий;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выполненных работ от исполнителей проекта и подготовка общей редакции документа;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согласование ФНП с представителями заказчика и с соответствующими министерствами и ведомствами.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49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784D9F-7969-40DB-8841-0D0CBE9AA731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043608" y="76816"/>
            <a:ext cx="67411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Редакционного совета проекта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332656"/>
            <a:ext cx="8712968" cy="5978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08150" indent="-1708150">
              <a:spcAft>
                <a:spcPts val="300"/>
              </a:spcAft>
            </a:pP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Зотеев О.В.          – </a:t>
            </a:r>
            <a:r>
              <a:rPr lang="ru-RU" sz="1400" i="1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председатель совета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, главный научный сотрудник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ЯкутНИПРОалмаз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ПАО АК «</a:t>
            </a:r>
            <a:r>
              <a:rPr lang="ru-RU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Алроса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»</a:t>
            </a:r>
          </a:p>
          <a:p>
            <a:pPr marL="1708150" indent="-1708150">
              <a:spcAft>
                <a:spcPts val="300"/>
              </a:spcAft>
            </a:pP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Будков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В.П.          – ведущий научный сотрудник ОАО «ВИОГЕМ» </a:t>
            </a:r>
            <a:endParaRPr lang="ru-RU" sz="1400" dirty="0" smtClean="0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marL="1708150" indent="-1708150">
              <a:spcAft>
                <a:spcPts val="30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Гальперин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А.М.   – профессор НИТУ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МИСиС</a:t>
            </a:r>
            <a:endParaRPr lang="ru-RU" sz="1400" dirty="0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marL="1708150" indent="-1708150" algn="just">
              <a:spcAft>
                <a:spcPts val="30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Дунаев  В.А.         – </a:t>
            </a:r>
            <a:r>
              <a:rPr lang="ru-RU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зав.отделом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геологии и </a:t>
            </a:r>
            <a:r>
              <a:rPr lang="ru-RU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геоинформатики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ВИОГЕМ</a:t>
            </a:r>
          </a:p>
          <a:p>
            <a:pPr marL="1708150" indent="-1708150" algn="just">
              <a:spcAft>
                <a:spcPts val="300"/>
              </a:spcAft>
            </a:pP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Иофис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М.А.          – главный научный сотрудник ИПКОН РАН</a:t>
            </a:r>
          </a:p>
          <a:p>
            <a:pPr marL="1708150" indent="-1708150" algn="just">
              <a:spcAft>
                <a:spcPts val="300"/>
              </a:spcAft>
            </a:pPr>
            <a:r>
              <a:rPr lang="ru-RU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Жариков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С.Н.       –  старший научный сотрудник ИГД </a:t>
            </a:r>
            <a:r>
              <a:rPr lang="ru-RU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УрО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РАН</a:t>
            </a:r>
          </a:p>
          <a:p>
            <a:pPr marL="1708150" indent="-1708150" algn="just">
              <a:spcAft>
                <a:spcPts val="30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Захаров В.Н.        – директор ИПКОН РАН</a:t>
            </a:r>
          </a:p>
          <a:p>
            <a:pPr marL="1708150" indent="-1708150" algn="just">
              <a:spcAft>
                <a:spcPts val="0"/>
              </a:spcAft>
            </a:pPr>
            <a:r>
              <a:rPr lang="ru-RU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Киянец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А.В.          – зам. директора по научной работе ВИОГЕМ</a:t>
            </a:r>
          </a:p>
          <a:p>
            <a:pPr marL="1708150" indent="-1708150">
              <a:spcAft>
                <a:spcPts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Кравчук Т.С.         – доцент </a:t>
            </a:r>
            <a:r>
              <a:rPr lang="ru-RU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ЮУрГУ</a:t>
            </a:r>
            <a:endParaRPr lang="ru-RU" sz="1400" dirty="0" smtClean="0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marL="1708150" indent="-1708150">
              <a:spcAft>
                <a:spcPts val="0"/>
              </a:spcAft>
            </a:pPr>
            <a:r>
              <a:rPr lang="ru-RU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Кутепов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Ю.И.       – профессор СПбГУ</a:t>
            </a:r>
          </a:p>
          <a:p>
            <a:pPr marL="1708150" indent="-1708150">
              <a:spcAft>
                <a:spcPts val="0"/>
              </a:spcAft>
            </a:pPr>
            <a:r>
              <a:rPr lang="ru-RU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Ливинский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И.С.    – старший консультант по </a:t>
            </a:r>
            <a:r>
              <a:rPr lang="ru-RU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геомеханике</a:t>
            </a:r>
            <a:endParaRPr lang="ru-RU" sz="1400" dirty="0" smtClean="0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marL="1708150" indent="-1708150">
              <a:spcAft>
                <a:spcPts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Макаров А.Б.        – эксперт по </a:t>
            </a:r>
            <a:r>
              <a:rPr lang="ru-RU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геомеханике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ТОО «Корпорация Казахмыс» </a:t>
            </a:r>
          </a:p>
          <a:p>
            <a:pPr marL="1708150" indent="-1708150">
              <a:spcAft>
                <a:spcPts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Павлович А.А.      –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зав.лабораторией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устойчивости бортов карьеров СПбГУ</a:t>
            </a:r>
            <a:endParaRPr lang="ru-RU" sz="1400" dirty="0" smtClean="0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Перепелицын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А.И. – консультант</a:t>
            </a:r>
          </a:p>
          <a:p>
            <a:pPr>
              <a:spcAft>
                <a:spcPts val="0"/>
              </a:spcAft>
            </a:pP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Подображин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С.Н.   – консультант</a:t>
            </a:r>
          </a:p>
          <a:p>
            <a:pPr marL="1708150" indent="-1708150">
              <a:spcAft>
                <a:spcPts val="0"/>
              </a:spcAft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Протасов С.И.       – генеральный директор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Новационной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фирмы «Кузбасс-НИИОГР»</a:t>
            </a:r>
            <a:endParaRPr lang="ru-RU" sz="1400" dirty="0" smtClean="0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marL="1708150" indent="-1708150">
              <a:spcAft>
                <a:spcPts val="0"/>
              </a:spcAft>
            </a:pPr>
            <a:r>
              <a:rPr lang="ru-RU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Пыталев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И.А.        – доцент МГТУ им. </a:t>
            </a:r>
            <a:r>
              <a:rPr lang="ru-RU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Г.И.Носова</a:t>
            </a:r>
            <a:endParaRPr lang="ru-RU" sz="1400" dirty="0" smtClean="0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marL="1708150" indent="-1708150">
              <a:spcAft>
                <a:spcPts val="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Рыбин В.В.            – ведущий научный сотрудник </a:t>
            </a:r>
            <a:r>
              <a:rPr lang="ru-RU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ГоИ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КЦН РАН </a:t>
            </a:r>
          </a:p>
          <a:p>
            <a:pPr marL="1708150" indent="-1708150" algn="just">
              <a:spcAft>
                <a:spcPts val="30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Рыльникова М.В.  – зав. отделом теории проектирования освоения недр ИПКОН РАН</a:t>
            </a:r>
          </a:p>
          <a:p>
            <a:pPr marL="1708150" indent="-1708150" algn="just">
              <a:spcAft>
                <a:spcPts val="30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Семенова И.Э.       – ведущий научный сотрудник </a:t>
            </a:r>
            <a:r>
              <a:rPr lang="ru-RU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ГоИ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КЦН РАН </a:t>
            </a:r>
          </a:p>
          <a:p>
            <a:pPr marL="1708150" indent="-1708150" algn="just">
              <a:spcAft>
                <a:spcPts val="300"/>
              </a:spcAft>
            </a:pPr>
            <a:r>
              <a:rPr lang="ru-RU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Тресцов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Н.Н.          – зав. лабораторией устойчивости </a:t>
            </a:r>
            <a:r>
              <a:rPr lang="ru-RU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УралВНИМИ</a:t>
            </a:r>
            <a:endParaRPr lang="ru-RU" sz="1400" dirty="0" smtClean="0">
              <a:solidFill>
                <a:srgbClr val="000000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marL="1708150" indent="-1708150">
              <a:spcAft>
                <a:spcPts val="300"/>
              </a:spcAft>
            </a:pP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Трубецкой К.Н.     – советник Президиума  РАН</a:t>
            </a:r>
          </a:p>
          <a:p>
            <a:pPr marL="1708150" indent="-1708150">
              <a:spcAft>
                <a:spcPts val="300"/>
              </a:spcAft>
            </a:pPr>
            <a:r>
              <a:rPr lang="ru-RU" sz="1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Цирель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С.В.            – профессор СПбГУ</a:t>
            </a:r>
          </a:p>
          <a:p>
            <a:pPr marL="1708150" indent="-1708150">
              <a:spcAft>
                <a:spcPts val="300"/>
              </a:spcAft>
            </a:pP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Шеменев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В.Г.         – зав. лабораторией разрушения горных пород ИГД </a:t>
            </a:r>
            <a:r>
              <a:rPr lang="ru-RU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УрО</a:t>
            </a:r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РАН</a:t>
            </a:r>
          </a:p>
          <a:p>
            <a:pPr marL="1708150" indent="-1708150">
              <a:spcAft>
                <a:spcPts val="300"/>
              </a:spcAft>
            </a:pP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Яницкий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Е.Б.          –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зам.генерального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директора по научной работе и развитию ОАО «ВИОГЕМ»</a:t>
            </a:r>
          </a:p>
        </p:txBody>
      </p:sp>
    </p:spTree>
    <p:extLst>
      <p:ext uri="{BB962C8B-B14F-4D97-AF65-F5344CB8AC3E}">
        <p14:creationId xmlns:p14="http://schemas.microsoft.com/office/powerpoint/2010/main" val="175848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784D9F-7969-40DB-8841-0D0CBE9AA731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406172" y="764704"/>
            <a:ext cx="67411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Редакционного совета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58176" y="1700808"/>
            <a:ext cx="7054260" cy="2477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25000"/>
              </a:lnSpc>
              <a:spcAft>
                <a:spcPts val="1200"/>
              </a:spcAft>
              <a:buFont typeface="Symbol" panose="05050102010706020507" pitchFamily="18" charset="2"/>
              <a:buChar char=""/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подготовка регламента и содержания ФНП;</a:t>
            </a:r>
          </a:p>
          <a:p>
            <a:pPr marL="342900" lvl="0" indent="-342900" algn="just">
              <a:lnSpc>
                <a:spcPct val="125000"/>
              </a:lnSpc>
              <a:spcAft>
                <a:spcPts val="1200"/>
              </a:spcAft>
              <a:buFont typeface="Symbol" panose="05050102010706020507" pitchFamily="18" charset="2"/>
              <a:buChar char=""/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написание первой редакции ФНП;</a:t>
            </a:r>
          </a:p>
          <a:p>
            <a:pPr marL="342900" lvl="0" indent="-342900" algn="just">
              <a:lnSpc>
                <a:spcPct val="125000"/>
              </a:lnSpc>
              <a:spcAft>
                <a:spcPts val="1200"/>
              </a:spcAft>
              <a:buFont typeface="Symbol" panose="05050102010706020507" pitchFamily="18" charset="2"/>
              <a:buChar char=""/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ответы на замечания заказчиков и согласование с ними внесенных изменений;</a:t>
            </a:r>
          </a:p>
          <a:p>
            <a:pPr marL="342900" lvl="0" indent="-342900" algn="just">
              <a:lnSpc>
                <a:spcPct val="125000"/>
              </a:lnSpc>
              <a:spcAft>
                <a:spcPts val="1200"/>
              </a:spcAft>
              <a:buFont typeface="Symbol" panose="05050102010706020507" pitchFamily="18" charset="2"/>
              <a:buChar char=""/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общественная апробация ФНП на конференциях и в печати.</a:t>
            </a:r>
          </a:p>
        </p:txBody>
      </p:sp>
    </p:spTree>
    <p:extLst>
      <p:ext uri="{BB962C8B-B14F-4D97-AF65-F5344CB8AC3E}">
        <p14:creationId xmlns:p14="http://schemas.microsoft.com/office/powerpoint/2010/main" val="138461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784D9F-7969-40DB-8841-0D0CBE9AA731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755576" y="1268760"/>
            <a:ext cx="8136904" cy="363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проекта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разработка нормативно-правовой документации, закрепляющей регламентированные в установленном порядке правила по обеспечению устойчивости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откосов бортов и уступов карьеров, разрезов 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отвалов, учитывающие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накопленный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российский и международный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опыт и адаптированные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российским условиям 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рискам</a:t>
            </a:r>
            <a:r>
              <a:rPr 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ориентированные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возможность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применения развивающихся инновационных геотехнологий.</a:t>
            </a:r>
          </a:p>
        </p:txBody>
      </p:sp>
    </p:spTree>
    <p:extLst>
      <p:ext uri="{BB962C8B-B14F-4D97-AF65-F5344CB8AC3E}">
        <p14:creationId xmlns:p14="http://schemas.microsoft.com/office/powerpoint/2010/main" val="28770001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784D9F-7969-40DB-8841-0D0CBE9AA731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971600" y="260648"/>
            <a:ext cx="67411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Наблюдательного совета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124744"/>
            <a:ext cx="7992888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30350" indent="-1530350">
              <a:spcAft>
                <a:spcPts val="60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Председатель совета: </a:t>
            </a:r>
            <a:endParaRPr lang="ru-RU" dirty="0">
              <a:solidFill>
                <a:srgbClr val="000000"/>
              </a:solidFill>
              <a:latin typeface="Arial Unicode MS" panose="020B0604020202020204" pitchFamily="34" charset="-128"/>
              <a:ea typeface="Arial Unicode MS" panose="020B0604020202020204" pitchFamily="34" charset="-128"/>
            </a:endParaRPr>
          </a:p>
          <a:p>
            <a:pPr>
              <a:spcAft>
                <a:spcPts val="600"/>
              </a:spcAft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Перепелицын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 А.И. –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консультант</a:t>
            </a:r>
          </a:p>
          <a:p>
            <a:pPr>
              <a:spcAft>
                <a:spcPts val="600"/>
              </a:spcAft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Члены совета:</a:t>
            </a:r>
          </a:p>
          <a:p>
            <a:pPr>
              <a:spcAft>
                <a:spcPts val="600"/>
              </a:spcAft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Вернигор В.М.        – представитель «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Главгосэкспертизы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России»</a:t>
            </a:r>
          </a:p>
          <a:p>
            <a:pPr>
              <a:spcAft>
                <a:spcPts val="600"/>
              </a:spcAft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Подображин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С.Н.   – консультант</a:t>
            </a:r>
          </a:p>
          <a:p>
            <a:pPr>
              <a:spcAft>
                <a:spcPts val="600"/>
              </a:spcAft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Представители компаний-заказчиков: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Лушников В.Н.       – главный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геомеханик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ООО «УК Полюс»</a:t>
            </a:r>
          </a:p>
          <a:p>
            <a:pPr marL="2152650" indent="-2152650">
              <a:spcAft>
                <a:spcPts val="600"/>
              </a:spcAft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Эпштейн И.В.          – начальник горно-технологического управления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АО «Полиметалл Инжиниринг»</a:t>
            </a:r>
          </a:p>
          <a:p>
            <a:pPr marL="2152650" indent="-2152650">
              <a:spcAft>
                <a:spcPts val="600"/>
              </a:spcAft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Колпаков В.Б.          – начальник отдела гидрогеологии и инженерной геологии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АО «Полиметалл Инжиниринг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2057400" indent="-2057400">
              <a:spcAft>
                <a:spcPts val="600"/>
              </a:spcAft>
            </a:pPr>
            <a:r>
              <a:rPr lang="ru-RU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</a:rPr>
              <a:t>ЗДЕСЬ МОГЛА БЫ БЫТЬ ВАША ОРГАНИЗАЦИЯ</a:t>
            </a:r>
            <a:endParaRPr lang="ru-RU" dirty="0">
              <a:solidFill>
                <a:srgbClr val="FF0000"/>
              </a:solidFill>
              <a:latin typeface="Arial Unicode MS" panose="020B0604020202020204" pitchFamily="34" charset="-128"/>
              <a:ea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059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784D9F-7969-40DB-8841-0D0CBE9AA731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971600" y="260648"/>
            <a:ext cx="67411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Наблюдательного совета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31626" y="1196752"/>
            <a:ext cx="8016838" cy="42171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25000"/>
              </a:lnSpc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контроль соответствия содержания ФНП цели и задачам проекта с учетом уровня и перспектив развития техники и технологии открытых горных работ;</a:t>
            </a:r>
            <a:endParaRPr lang="ru-RU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контроль выполнения формирования бюджета проекта;</a:t>
            </a:r>
            <a:endParaRPr lang="ru-RU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контроль расходования бюджета проекта;</a:t>
            </a:r>
            <a:endParaRPr lang="ru-RU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согласование содержания отдельных структурных разделов и общей редакции ФНП;</a:t>
            </a:r>
            <a:endParaRPr lang="ru-RU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25000"/>
              </a:lnSpc>
              <a:spcAft>
                <a:spcPts val="600"/>
              </a:spcAft>
              <a:buFont typeface="Symbol" panose="05050102010706020507" pitchFamily="18" charset="2"/>
              <a:buChar char=""/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организация взаимодействия с надзорными и ведомственными органами по согласованию и юридическому утверждению нормативного документа.</a:t>
            </a:r>
            <a:endParaRPr lang="ru-RU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26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784D9F-7969-40DB-8841-0D0CBE9AA731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971600" y="260648"/>
            <a:ext cx="67411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Исполнительный орган проекта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980728"/>
            <a:ext cx="7149356" cy="43447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73263" lvl="0" indent="-1973263">
              <a:lnSpc>
                <a:spcPct val="150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Рыльникова М.В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– руководство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проекта </a:t>
            </a:r>
            <a:endParaRPr lang="ru-RU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973263" lvl="0" indent="-1973263">
              <a:lnSpc>
                <a:spcPct val="150000"/>
              </a:lnSpc>
              <a:spcAft>
                <a:spcPts val="800"/>
              </a:spcAft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Ливинский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И.С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координация взаимодействия сторон</a:t>
            </a:r>
            <a:endParaRPr lang="ru-RU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973263" lvl="0" indent="-1973263">
              <a:lnSpc>
                <a:spcPct val="150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Есина Е.Н.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–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организация выполнения работ, поддержка сайта и формирование сводного нормативного документа</a:t>
            </a:r>
            <a:endParaRPr lang="ru-RU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973263" lvl="0" indent="-1973263">
              <a:lnSpc>
                <a:spcPct val="150000"/>
              </a:lnSpc>
              <a:spcAft>
                <a:spcPts val="800"/>
              </a:spcAft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Милетенко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Н.А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ведение договорных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работ,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организация проведения заседаний комитетов и общего собрания участников проекта </a:t>
            </a:r>
          </a:p>
          <a:p>
            <a:pPr marL="1973263" lvl="0" indent="-1973263">
              <a:lnSpc>
                <a:spcPct val="150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Никифорова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И.Л.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организация взаимодействия со СМИ</a:t>
            </a:r>
            <a:endParaRPr lang="ru-RU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973263" lvl="0" indent="-1973263">
              <a:lnSpc>
                <a:spcPct val="150000"/>
              </a:lnSpc>
              <a:spcAft>
                <a:spcPts val="800"/>
              </a:spcAft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Собеневский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Е.Г.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ведение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сайта</a:t>
            </a:r>
          </a:p>
        </p:txBody>
      </p:sp>
    </p:spTree>
    <p:extLst>
      <p:ext uri="{BB962C8B-B14F-4D97-AF65-F5344CB8AC3E}">
        <p14:creationId xmlns:p14="http://schemas.microsoft.com/office/powerpoint/2010/main" val="295118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784D9F-7969-40DB-8841-0D0CBE9AA731}" type="slidenum">
              <a:rPr lang="ru-RU" smtClean="0"/>
              <a:pPr>
                <a:defRPr/>
              </a:pPr>
              <a:t>23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331640" y="188640"/>
            <a:ext cx="67411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Календарный план выполнения работ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5882508"/>
              </p:ext>
            </p:extLst>
          </p:nvPr>
        </p:nvGraphicFramePr>
        <p:xfrm>
          <a:off x="323528" y="692696"/>
          <a:ext cx="8424936" cy="53749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8072"/>
                <a:gridCol w="6120680"/>
                <a:gridCol w="1656184"/>
              </a:tblGrid>
              <a:tr h="2045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этапа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21" marR="292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работ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21" marR="292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 выполнения работ</a:t>
                      </a:r>
                      <a:endParaRPr lang="ru-RU" sz="13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21" marR="292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7272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3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21" marR="292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1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1.1. Подготовка </a:t>
                      </a: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основного содержания ФНП.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21" marR="292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момента вступления в силу договора по 31.03.2018г.</a:t>
                      </a:r>
                      <a:endParaRPr lang="ru-RU" sz="13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21" marR="292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72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 indent="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Разработка </a:t>
                      </a: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блока общих методических положений по обеспечению устойчивости бортов и уступов карьеров, разрезов и отвалов </a:t>
                      </a:r>
                      <a:r>
                        <a:rPr lang="ru-RU" sz="130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учетом особенностей освоения месторождений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21" marR="292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01.04.2018 - 30.06.2018</a:t>
                      </a:r>
                      <a:endParaRPr lang="ru-RU" sz="13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21" marR="292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72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 indent="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Разработка </a:t>
                      </a: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блока методических положений по обеспечению устойчивости и инженерно-геологическому изучению массива горных пород, методам оценки и способов управления устойчивостью откосов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21" marR="292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01.07.2018 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30.09.2018 </a:t>
                      </a: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21" marR="292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90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 indent="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Разработка </a:t>
                      </a: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методического блока по мониторингу состояния бортов и оценке рисков развития деформаций и нарушений устойчивости бортов карьеров, разрезов и отвалов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21" marR="292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01.10.2018-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31.12.2018 </a:t>
                      </a: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21" marR="292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4545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3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21" marR="292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2.1. Согласование основного содержания 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ФНП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21" marR="292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01.01.2019-31.03.2019г.</a:t>
                      </a:r>
                      <a:endParaRPr lang="ru-RU" sz="13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21" marR="292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90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 indent="0" algn="just">
                        <a:spcAft>
                          <a:spcPts val="0"/>
                        </a:spcAft>
                        <a:buFont typeface="+mj-lt"/>
                        <a:buAutoNum type="arabicPeriod" startAt="2"/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Согласование </a:t>
                      </a: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блока общих положений и инженерно-геологического изучения массива горных 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пород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21" marR="292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01.04.2019-30.06.2019г.</a:t>
                      </a:r>
                      <a:endParaRPr lang="ru-RU" sz="13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21" marR="292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90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 indent="0" algn="just">
                        <a:spcAft>
                          <a:spcPts val="0"/>
                        </a:spcAft>
                        <a:buFont typeface="+mj-lt"/>
                        <a:buAutoNum type="arabicPeriod" startAt="2"/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Согласование </a:t>
                      </a: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блока методических положений, методов, порядка оценки и способов управления устойчивостью 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откосов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21" marR="292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01.07.2019-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30.09.2019 </a:t>
                      </a: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21" marR="292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54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 indent="0" algn="just">
                        <a:spcAft>
                          <a:spcPts val="0"/>
                        </a:spcAft>
                        <a:buFont typeface="+mj-lt"/>
                        <a:buAutoNum type="arabicPeriod" startAt="2"/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Согласование </a:t>
                      </a: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блока методических положений по мониторингу состояния бортов и оценке рисков развития деформаций и нарушений устойчивости бортов карьеров, разрезов и 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отвалов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21" marR="292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01.10.2019-31.12.2019г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21" marR="292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454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21" marR="292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3.1. Согласование и утверждение ФНП в соответствии с законодательством в министерствах и ведомствах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21" marR="292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01.01.2020-30.06.2020г.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21" marR="292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45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3.2. Регистрация</a:t>
                      </a: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издание и рассылка документа Заказчику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21" marR="2922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01.07.2020- 31.12.2020г.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21" marR="292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158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784D9F-7969-40DB-8841-0D0CBE9AA731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88640"/>
            <a:ext cx="712879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</a:p>
          <a:p>
            <a:pPr algn="ctr"/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СОЖАЛЕНИЮ</a:t>
            </a:r>
          </a:p>
          <a:p>
            <a:pPr algn="ctr"/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НИКТО КРОМЕ НАС!</a:t>
            </a:r>
            <a:endParaRPr lang="ru-RU" sz="4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55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784D9F-7969-40DB-8841-0D0CBE9AA731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467544" y="332656"/>
            <a:ext cx="8136904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проекта: </a:t>
            </a:r>
          </a:p>
          <a:p>
            <a:pPr algn="ctr"/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Адаптация норм по обеспечению устойчивости откосов к современным условиям открытых горных работ, методам оценки и управления состоянием массива.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Синхронизация действующих в России норм по обеспечению устойчивости откосов к мировой практике.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полное использование возможностей современных средств, методов и технологий обеспечения устойчивости откосов для повышения эффективности горных работ.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Снятие барьеров и обеспечение возможности внедрения инновационных технологий в проекты горных работ.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эффективности функционирования предприятий с открытым способом добычи в правовой сфере недропользования в России.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Учет интересов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недропользователя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повышении эффективности и безопасности горных работ.</a:t>
            </a:r>
          </a:p>
        </p:txBody>
      </p:sp>
    </p:spTree>
    <p:extLst>
      <p:ext uri="{BB962C8B-B14F-4D97-AF65-F5344CB8AC3E}">
        <p14:creationId xmlns:p14="http://schemas.microsoft.com/office/powerpoint/2010/main" val="1373415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784D9F-7969-40DB-8841-0D0CBE9AA731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95536" y="260648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Предлагаемая структура ФНП: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836712"/>
            <a:ext cx="8208912" cy="559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  <a:spcAft>
                <a:spcPts val="600"/>
              </a:spcAft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Федеральной службы по экологическому, технологическому и атомному надзору «Об утверждении Федеральных норм и правил в области промышленной безопасности «Инструкция по обеспечению устойчивости откосов бортов и уступов карьеров, разрезов и отвалов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>
              <a:lnSpc>
                <a:spcPct val="125000"/>
              </a:lnSpc>
              <a:spcAft>
                <a:spcPts val="600"/>
              </a:spcAft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  <a:spcAft>
                <a:spcPts val="600"/>
              </a:spcAft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нормы и правила в области промышленной безопасности «Инструкция по обеспечению устойчивости откосов бортов и уступов карьеров, разрезов и отвалов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>
              <a:lnSpc>
                <a:spcPct val="125000"/>
              </a:lnSpc>
              <a:spcAft>
                <a:spcPts val="600"/>
              </a:spcAft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приложений, которые, в отличие от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ФНиП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можно будет обновлять раз в 3 – 5 лет без согласования с Минюстом РФ</a:t>
            </a:r>
          </a:p>
        </p:txBody>
      </p:sp>
    </p:spTree>
    <p:extLst>
      <p:ext uri="{BB962C8B-B14F-4D97-AF65-F5344CB8AC3E}">
        <p14:creationId xmlns:p14="http://schemas.microsoft.com/office/powerpoint/2010/main" val="2203591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784D9F-7969-40DB-8841-0D0CBE9AA731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95536" y="260648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Предлагаемая структура ФНП: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620688"/>
            <a:ext cx="903649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Приложение №1. Условные обозначения </a:t>
            </a:r>
          </a:p>
          <a:p>
            <a:r>
              <a:rPr lang="ru-RU" sz="2400" dirty="0"/>
              <a:t>Приложение №2. Основные понятия и определения </a:t>
            </a:r>
          </a:p>
          <a:p>
            <a:r>
              <a:rPr lang="ru-RU" sz="2400" dirty="0"/>
              <a:t>Приложение №3. Область применения </a:t>
            </a:r>
          </a:p>
          <a:p>
            <a:endParaRPr lang="ru-RU" sz="1600" dirty="0"/>
          </a:p>
          <a:p>
            <a:r>
              <a:rPr lang="ru-RU" sz="2400" dirty="0"/>
              <a:t>Приложение №4. Методы и порядок инженерно-геологического изучения массива горных пород </a:t>
            </a:r>
            <a:r>
              <a:rPr lang="ru-RU" sz="2400" dirty="0" smtClean="0"/>
              <a:t>– </a:t>
            </a:r>
            <a:r>
              <a:rPr lang="ru-RU" sz="2400" dirty="0" smtClean="0">
                <a:solidFill>
                  <a:srgbClr val="FF0000"/>
                </a:solidFill>
              </a:rPr>
              <a:t>необходимо дополнить, в </a:t>
            </a:r>
            <a:r>
              <a:rPr lang="ru-RU" sz="2400" dirty="0" err="1" smtClean="0">
                <a:solidFill>
                  <a:srgbClr val="FF0000"/>
                </a:solidFill>
              </a:rPr>
              <a:t>т.ч</a:t>
            </a:r>
            <a:r>
              <a:rPr lang="ru-RU" sz="2400" dirty="0" smtClean="0">
                <a:solidFill>
                  <a:srgbClr val="FF0000"/>
                </a:solidFill>
              </a:rPr>
              <a:t>. западными методиками изучения, обосновать необходимость поэтапного </a:t>
            </a:r>
            <a:r>
              <a:rPr lang="ru-RU" sz="2400" dirty="0" err="1" smtClean="0">
                <a:solidFill>
                  <a:srgbClr val="FF0000"/>
                </a:solidFill>
              </a:rPr>
              <a:t>доизучения</a:t>
            </a:r>
            <a:r>
              <a:rPr lang="ru-RU" sz="2400" dirty="0" smtClean="0">
                <a:solidFill>
                  <a:srgbClr val="FF0000"/>
                </a:solidFill>
              </a:rPr>
              <a:t>, установить необходимую детальность изучения в зависимости от стадии проектирования</a:t>
            </a:r>
            <a:endParaRPr lang="ru-RU" sz="2400" dirty="0">
              <a:solidFill>
                <a:srgbClr val="FF0000"/>
              </a:solidFill>
            </a:endParaRPr>
          </a:p>
          <a:p>
            <a:r>
              <a:rPr lang="ru-RU" sz="2400" dirty="0"/>
              <a:t>Приложение №5. Методы и порядок инженерно-геологического изучения техногенного массива </a:t>
            </a:r>
            <a:r>
              <a:rPr lang="ru-RU" sz="2400" dirty="0" smtClean="0"/>
              <a:t>– </a:t>
            </a:r>
            <a:r>
              <a:rPr lang="ru-RU" sz="2400" dirty="0" smtClean="0">
                <a:solidFill>
                  <a:srgbClr val="FF0000"/>
                </a:solidFill>
              </a:rPr>
              <a:t>в </a:t>
            </a:r>
            <a:r>
              <a:rPr lang="ru-RU" sz="2400" dirty="0" err="1" smtClean="0">
                <a:solidFill>
                  <a:srgbClr val="FF0000"/>
                </a:solidFill>
              </a:rPr>
              <a:t>т.ч</a:t>
            </a:r>
            <a:r>
              <a:rPr lang="ru-RU" sz="2400" dirty="0" smtClean="0">
                <a:solidFill>
                  <a:srgbClr val="FF0000"/>
                </a:solidFill>
              </a:rPr>
              <a:t>. скорректировать свойства отвальной массы, приведенные в «Правилах …»</a:t>
            </a:r>
            <a:endParaRPr lang="ru-RU" sz="2400" dirty="0">
              <a:solidFill>
                <a:srgbClr val="FF0000"/>
              </a:solidFill>
            </a:endParaRPr>
          </a:p>
          <a:p>
            <a:r>
              <a:rPr lang="ru-RU" sz="2400" dirty="0"/>
              <a:t>Приложение №6. Методы и порядок изучения структуры массива и составления структурной модели месторождения </a:t>
            </a:r>
            <a:r>
              <a:rPr lang="ru-RU" sz="2400" dirty="0" smtClean="0"/>
              <a:t>– </a:t>
            </a:r>
            <a:r>
              <a:rPr lang="ru-RU" sz="2400" dirty="0" smtClean="0">
                <a:solidFill>
                  <a:srgbClr val="FF0000"/>
                </a:solidFill>
              </a:rPr>
              <a:t>легализовать компьютерную обработку замеров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83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784D9F-7969-40DB-8841-0D0CBE9AA731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95536" y="260648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Предлагаемая структура ФНП: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6665" y="836712"/>
            <a:ext cx="903649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Приложение №7.</a:t>
            </a:r>
            <a:r>
              <a:rPr lang="ru-RU" sz="2400" i="1" dirty="0"/>
              <a:t> </a:t>
            </a:r>
            <a:r>
              <a:rPr lang="ru-RU" sz="2400" dirty="0"/>
              <a:t>Методы и порядок гидрогеологического изучения месторождения </a:t>
            </a:r>
            <a:r>
              <a:rPr lang="ru-RU" sz="2400" dirty="0">
                <a:solidFill>
                  <a:srgbClr val="FF0000"/>
                </a:solidFill>
              </a:rPr>
              <a:t>необходимо дополнить, в </a:t>
            </a:r>
            <a:r>
              <a:rPr lang="ru-RU" sz="2400" dirty="0" err="1">
                <a:solidFill>
                  <a:srgbClr val="FF0000"/>
                </a:solidFill>
              </a:rPr>
              <a:t>т.ч</a:t>
            </a:r>
            <a:r>
              <a:rPr lang="ru-RU" sz="2400" dirty="0">
                <a:solidFill>
                  <a:srgbClr val="FF0000"/>
                </a:solidFill>
              </a:rPr>
              <a:t>. западными методиками изучения, обосновать необходимость поэтапного </a:t>
            </a:r>
            <a:r>
              <a:rPr lang="ru-RU" sz="2400" dirty="0" err="1">
                <a:solidFill>
                  <a:srgbClr val="FF0000"/>
                </a:solidFill>
              </a:rPr>
              <a:t>доизучения</a:t>
            </a:r>
            <a:r>
              <a:rPr lang="ru-RU" sz="2400" dirty="0">
                <a:solidFill>
                  <a:srgbClr val="FF0000"/>
                </a:solidFill>
              </a:rPr>
              <a:t>, установить необходимую детальность изучения в зависимости от стадии проектирования</a:t>
            </a:r>
          </a:p>
          <a:p>
            <a:r>
              <a:rPr lang="ru-RU" sz="2400" dirty="0" smtClean="0"/>
              <a:t>Приложение </a:t>
            </a:r>
            <a:r>
              <a:rPr lang="ru-RU" sz="2400" dirty="0"/>
              <a:t>№8. Методы и порядок изучения </a:t>
            </a:r>
            <a:r>
              <a:rPr lang="ru-RU" sz="2400" dirty="0" err="1"/>
              <a:t>криологических</a:t>
            </a:r>
            <a:r>
              <a:rPr lang="ru-RU" sz="2400" dirty="0"/>
              <a:t> условий месторождения </a:t>
            </a:r>
            <a:r>
              <a:rPr lang="ru-RU" sz="2400" dirty="0" smtClean="0"/>
              <a:t>– </a:t>
            </a:r>
            <a:r>
              <a:rPr lang="ru-RU" sz="2400" dirty="0" smtClean="0">
                <a:solidFill>
                  <a:srgbClr val="FF0000"/>
                </a:solidFill>
              </a:rPr>
              <a:t>на сегодня просто отсутствуют</a:t>
            </a:r>
            <a:endParaRPr lang="ru-RU" sz="2400" dirty="0">
              <a:solidFill>
                <a:srgbClr val="FF0000"/>
              </a:solidFill>
            </a:endParaRPr>
          </a:p>
          <a:p>
            <a:r>
              <a:rPr lang="ru-RU" sz="2400" dirty="0"/>
              <a:t>Приложение №9. Методы оценки прочностных и деформационных свойств массива горных пород </a:t>
            </a:r>
            <a:r>
              <a:rPr lang="ru-RU" sz="2400" dirty="0">
                <a:solidFill>
                  <a:srgbClr val="FF0000"/>
                </a:solidFill>
              </a:rPr>
              <a:t>необходимо дополнить, в </a:t>
            </a:r>
            <a:r>
              <a:rPr lang="ru-RU" sz="2400" dirty="0" err="1">
                <a:solidFill>
                  <a:srgbClr val="FF0000"/>
                </a:solidFill>
              </a:rPr>
              <a:t>т.ч</a:t>
            </a:r>
            <a:r>
              <a:rPr lang="ru-RU" sz="2400" dirty="0">
                <a:solidFill>
                  <a:srgbClr val="FF0000"/>
                </a:solidFill>
              </a:rPr>
              <a:t>. западными методиками </a:t>
            </a:r>
            <a:r>
              <a:rPr lang="ru-RU" sz="2400" dirty="0" smtClean="0">
                <a:solidFill>
                  <a:srgbClr val="FF0000"/>
                </a:solidFill>
              </a:rPr>
              <a:t>изучения, оценить область влияния масштабного фактора и т.д.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5829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784D9F-7969-40DB-8841-0D0CBE9AA731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95536" y="260648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Предлагаемая структура ФНП: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728255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Приложение №10. Методы районирования участка недр в соответствии с условиями управления состоянием массива горных пород при открытой разработке месторождений </a:t>
            </a:r>
          </a:p>
          <a:p>
            <a:r>
              <a:rPr lang="ru-RU" sz="2400" dirty="0"/>
              <a:t>Приложение №11. Выбор коэффициента запаса устойчивости бортов, их участков, рабочих и нерабочих уступов карьеров и разрезов (с учетом перспектив внедрения инновационных технологий и необходимости присутствия операторов в рабочей зоне карьера) </a:t>
            </a:r>
            <a:r>
              <a:rPr lang="ru-RU" sz="2400" dirty="0" smtClean="0"/>
              <a:t>– </a:t>
            </a:r>
            <a:r>
              <a:rPr lang="ru-RU" sz="2400" dirty="0" smtClean="0">
                <a:solidFill>
                  <a:srgbClr val="FF0000"/>
                </a:solidFill>
              </a:rPr>
              <a:t>на сегодня проблемы с обоснованием необходимого к-та запаса устойчивости для уступов с ограниченным сроком службы</a:t>
            </a:r>
            <a:endParaRPr lang="ru-RU" sz="2400" dirty="0">
              <a:solidFill>
                <a:srgbClr val="FF0000"/>
              </a:solidFill>
            </a:endParaRPr>
          </a:p>
          <a:p>
            <a:r>
              <a:rPr lang="ru-RU" sz="2400" dirty="0"/>
              <a:t>Приложение №12. Факторы, оказывающие влияние на устойчивость бортов карьеров, разрезов и отвалов </a:t>
            </a:r>
          </a:p>
          <a:p>
            <a:r>
              <a:rPr lang="ru-RU" sz="2400" dirty="0"/>
              <a:t>Приложение №13. Виды и форма нарушения устойчивости, классификация деформаций, выбор вероятных схем деформирования участков бортов карьеров, разрезов и отвалов </a:t>
            </a:r>
          </a:p>
        </p:txBody>
      </p:sp>
    </p:spTree>
    <p:extLst>
      <p:ext uri="{BB962C8B-B14F-4D97-AF65-F5344CB8AC3E}">
        <p14:creationId xmlns:p14="http://schemas.microsoft.com/office/powerpoint/2010/main" val="37338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784D9F-7969-40DB-8841-0D0CBE9AA731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95536" y="260648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Предлагаемая структура ФНП: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722313"/>
            <a:ext cx="903649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Приложение №14. Методы оценки устойчивости (предельного равновесия, вероятностный, математического и физического моделирования) уступов</a:t>
            </a:r>
            <a:r>
              <a:rPr lang="ru-RU" sz="2400" i="1" dirty="0"/>
              <a:t>,</a:t>
            </a:r>
            <a:r>
              <a:rPr lang="ru-RU" sz="2400" dirty="0"/>
              <a:t> бортов карьеров и разрезов </a:t>
            </a:r>
            <a:r>
              <a:rPr lang="ru-RU" sz="2400" dirty="0" smtClean="0"/>
              <a:t>) – </a:t>
            </a:r>
            <a:r>
              <a:rPr lang="ru-RU" sz="2400" dirty="0" smtClean="0">
                <a:solidFill>
                  <a:srgbClr val="FF0000"/>
                </a:solidFill>
              </a:rPr>
              <a:t>на сегодня легитимен только метод предельного равновесия</a:t>
            </a:r>
            <a:endParaRPr lang="ru-RU" sz="2400" dirty="0">
              <a:solidFill>
                <a:srgbClr val="FF0000"/>
              </a:solidFill>
            </a:endParaRPr>
          </a:p>
          <a:p>
            <a:r>
              <a:rPr lang="ru-RU" sz="2400" dirty="0"/>
              <a:t>Приложение №15. Методы оценки устойчивости отвалов </a:t>
            </a:r>
          </a:p>
          <a:p>
            <a:r>
              <a:rPr lang="ru-RU" sz="2400" dirty="0"/>
              <a:t>Приложение №16. Учет сейсмического воздействия взрывов на устойчивость бортов карьеров и </a:t>
            </a:r>
            <a:r>
              <a:rPr lang="ru-RU" sz="2400" dirty="0" smtClean="0"/>
              <a:t>разрезов – </a:t>
            </a:r>
            <a:r>
              <a:rPr lang="ru-RU" sz="2400" dirty="0" smtClean="0">
                <a:solidFill>
                  <a:srgbClr val="FF0000"/>
                </a:solidFill>
              </a:rPr>
              <a:t>на сегодня отсутствует</a:t>
            </a:r>
            <a:r>
              <a:rPr lang="ru-RU" sz="2400" i="1" dirty="0" smtClean="0">
                <a:solidFill>
                  <a:srgbClr val="FF0000"/>
                </a:solidFill>
              </a:rPr>
              <a:t> </a:t>
            </a:r>
            <a:endParaRPr lang="ru-RU" sz="2400" dirty="0">
              <a:solidFill>
                <a:srgbClr val="FF0000"/>
              </a:solidFill>
            </a:endParaRPr>
          </a:p>
          <a:p>
            <a:r>
              <a:rPr lang="ru-RU" sz="2400" dirty="0"/>
              <a:t>Приложение №17. Учет сейсмического воздействия землетрясений на устойчивость бортов карьеров и </a:t>
            </a:r>
            <a:r>
              <a:rPr lang="ru-RU" sz="2400" dirty="0" smtClean="0"/>
              <a:t>разрезов - </a:t>
            </a:r>
            <a:r>
              <a:rPr lang="ru-RU" sz="2400" dirty="0" smtClean="0">
                <a:solidFill>
                  <a:srgbClr val="FF0000"/>
                </a:solidFill>
              </a:rPr>
              <a:t>на </a:t>
            </a:r>
            <a:r>
              <a:rPr lang="ru-RU" sz="2400" dirty="0">
                <a:solidFill>
                  <a:srgbClr val="FF0000"/>
                </a:solidFill>
              </a:rPr>
              <a:t>сегодня отсутствует</a:t>
            </a:r>
            <a:r>
              <a:rPr lang="ru-RU" sz="2400" i="1" dirty="0" smtClean="0"/>
              <a:t> </a:t>
            </a:r>
          </a:p>
          <a:p>
            <a:r>
              <a:rPr lang="ru-RU" sz="2400" dirty="0"/>
              <a:t>Приложение №18. Учета влияния статических и динамических нагрузок горнотранспортного оборудования на устойчивость бортов карьеров, разрезов и отвалов </a:t>
            </a:r>
            <a:endParaRPr lang="ru-RU" sz="2400" dirty="0" smtClean="0"/>
          </a:p>
          <a:p>
            <a:r>
              <a:rPr lang="ru-RU" sz="2400" dirty="0"/>
              <a:t>Приложение №19. Оценка устойчивости откосов, бортов карьеров, разрезов и отвалов в </a:t>
            </a:r>
            <a:r>
              <a:rPr lang="ru-RU" sz="2400" dirty="0" err="1"/>
              <a:t>криолитозоне</a:t>
            </a:r>
            <a:r>
              <a:rPr lang="ru-RU" sz="2400" dirty="0"/>
              <a:t> - </a:t>
            </a:r>
            <a:r>
              <a:rPr lang="ru-RU" sz="2400" dirty="0">
                <a:solidFill>
                  <a:srgbClr val="FF0000"/>
                </a:solidFill>
              </a:rPr>
              <a:t>на сегодня отсутствует</a:t>
            </a:r>
            <a:endParaRPr lang="ru-RU" sz="2400" dirty="0"/>
          </a:p>
          <a:p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79627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784D9F-7969-40DB-8841-0D0CBE9AA731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95536" y="260648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Предлагаемая структура ФНП: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722313"/>
            <a:ext cx="892899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Приложение №20. Методы и порядок оценки устойчивости откосов бортов карьеров и разрезов при комбинированной (открыто-подземной) разработке месторождений </a:t>
            </a:r>
            <a:r>
              <a:rPr lang="ru-RU" sz="2400" dirty="0" smtClean="0">
                <a:solidFill>
                  <a:srgbClr val="FF0000"/>
                </a:solidFill>
              </a:rPr>
              <a:t>– на сегодня </a:t>
            </a:r>
            <a:r>
              <a:rPr lang="ru-RU" sz="2400" dirty="0" err="1" smtClean="0">
                <a:solidFill>
                  <a:srgbClr val="FF0000"/>
                </a:solidFill>
              </a:rPr>
              <a:t>отсутсвуют</a:t>
            </a:r>
            <a:r>
              <a:rPr lang="ru-RU" sz="2400" dirty="0" smtClean="0">
                <a:solidFill>
                  <a:srgbClr val="FF0000"/>
                </a:solidFill>
              </a:rPr>
              <a:t> в нормативной литературе</a:t>
            </a:r>
            <a:endParaRPr lang="ru-RU" sz="2400" dirty="0">
              <a:solidFill>
                <a:srgbClr val="FF0000"/>
              </a:solidFill>
            </a:endParaRPr>
          </a:p>
          <a:p>
            <a:r>
              <a:rPr lang="ru-RU" sz="2400" dirty="0"/>
              <a:t>Приложение №21. Способы управления устойчивостью бортов карьеров, разрезов и отвалов </a:t>
            </a:r>
            <a:r>
              <a:rPr lang="ru-RU" sz="2400" dirty="0" smtClean="0">
                <a:solidFill>
                  <a:srgbClr val="FF0000"/>
                </a:solidFill>
              </a:rPr>
              <a:t>– требуется переработка существующих положений</a:t>
            </a:r>
            <a:endParaRPr lang="ru-RU" sz="2400" dirty="0">
              <a:solidFill>
                <a:srgbClr val="FF0000"/>
              </a:solidFill>
            </a:endParaRPr>
          </a:p>
          <a:p>
            <a:r>
              <a:rPr lang="ru-RU" sz="2400" dirty="0"/>
              <a:t>Приложение №22. Методы и порядок взрывания при постановке уступов бортов карьеров и разрезов в предельное положение </a:t>
            </a:r>
            <a:r>
              <a:rPr lang="ru-RU" sz="2400" dirty="0" smtClean="0">
                <a:solidFill>
                  <a:srgbClr val="FF0000"/>
                </a:solidFill>
              </a:rPr>
              <a:t>– в нормативной литературе отсутствует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0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2107</TotalTime>
  <Words>2001</Words>
  <Application>Microsoft Office PowerPoint</Application>
  <PresentationFormat>Экран (4:3)</PresentationFormat>
  <Paragraphs>298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Ретро</vt:lpstr>
      <vt:lpstr>Основные положения в основе разработки Федеральных норм и правил в области промышленной безопасности «Инструкция по обеспечению устойчивости откосов бортов и уступов карьеров, разрезов и отвалов»  (далее – ФНП)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Митя</dc:creator>
  <cp:lastModifiedBy>User</cp:lastModifiedBy>
  <cp:revision>130</cp:revision>
  <cp:lastPrinted>2017-07-19T16:11:23Z</cp:lastPrinted>
  <dcterms:created xsi:type="dcterms:W3CDTF">2013-12-17T14:36:59Z</dcterms:created>
  <dcterms:modified xsi:type="dcterms:W3CDTF">2018-01-30T17:55:14Z</dcterms:modified>
</cp:coreProperties>
</file>